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74" d="100"/>
          <a:sy n="74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30CCD-D266-4CF7-9BE9-6FACC8D68D12}" type="datetimeFigureOut">
              <a:rPr lang="pt-PT" smtClean="0"/>
              <a:pPr/>
              <a:t>09-12-2012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7B72C-7427-4062-88D0-35290FC2A1B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1470025"/>
          </a:xfrm>
        </p:spPr>
        <p:txBody>
          <a:bodyPr/>
          <a:lstStyle/>
          <a:p>
            <a:r>
              <a:rPr lang="pt-PT" dirty="0" err="1" smtClean="0">
                <a:solidFill>
                  <a:schemeClr val="bg2"/>
                </a:solidFill>
              </a:rPr>
              <a:t>Anti-Slippery</a:t>
            </a:r>
            <a:r>
              <a:rPr lang="pt-PT" dirty="0" smtClean="0">
                <a:solidFill>
                  <a:schemeClr val="bg2"/>
                </a:solidFill>
              </a:rPr>
              <a:t> Mouraria</a:t>
            </a:r>
            <a:endParaRPr lang="pt-PT" dirty="0">
              <a:solidFill>
                <a:schemeClr val="bg2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71600" y="3429000"/>
            <a:ext cx="6400800" cy="2376264"/>
          </a:xfrm>
        </p:spPr>
        <p:txBody>
          <a:bodyPr>
            <a:normAutofit/>
          </a:bodyPr>
          <a:lstStyle/>
          <a:p>
            <a:pPr algn="l"/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By:</a:t>
            </a:r>
          </a:p>
          <a:p>
            <a:pPr algn="l"/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Daniel Esteves</a:t>
            </a:r>
          </a:p>
          <a:p>
            <a:pPr algn="l"/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Francisco Martins</a:t>
            </a:r>
          </a:p>
          <a:p>
            <a:pPr algn="l"/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Mário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Pelicano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en-GB" dirty="0"/>
          </a:p>
        </p:txBody>
      </p:sp>
      <p:pic>
        <p:nvPicPr>
          <p:cNvPr id="5" name="Picture 4" descr="http://farm7.staticflickr.com/6173/6138100622_1474ec16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492896"/>
            <a:ext cx="2779794" cy="4186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Problem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t-PT" dirty="0" smtClean="0">
                <a:solidFill>
                  <a:schemeClr val="bg1"/>
                </a:solidFill>
              </a:rPr>
              <a:t>   </a:t>
            </a:r>
            <a:r>
              <a:rPr lang="pt-PT" sz="4600" dirty="0" smtClean="0">
                <a:solidFill>
                  <a:schemeClr val="bg1"/>
                </a:solidFill>
              </a:rPr>
              <a:t>Streets </a:t>
            </a:r>
            <a:r>
              <a:rPr lang="pt-PT" sz="4600" dirty="0" err="1" smtClean="0">
                <a:solidFill>
                  <a:schemeClr val="bg1"/>
                </a:solidFill>
              </a:rPr>
              <a:t>get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very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slippery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during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the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rains</a:t>
            </a:r>
            <a:endParaRPr lang="pt-PT" sz="4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t-PT" sz="4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sz="4600" dirty="0" smtClean="0">
                <a:solidFill>
                  <a:schemeClr val="bg1"/>
                </a:solidFill>
              </a:rPr>
              <a:t>		              </a:t>
            </a:r>
          </a:p>
          <a:p>
            <a:pPr>
              <a:buNone/>
            </a:pPr>
            <a:r>
              <a:rPr lang="pt-PT" sz="4600" dirty="0">
                <a:solidFill>
                  <a:schemeClr val="bg1"/>
                </a:solidFill>
              </a:rPr>
              <a:t> </a:t>
            </a:r>
            <a:r>
              <a:rPr lang="pt-PT" sz="4600" dirty="0" smtClean="0">
                <a:solidFill>
                  <a:schemeClr val="bg1"/>
                </a:solidFill>
              </a:rPr>
              <a:t>                      </a:t>
            </a:r>
            <a:r>
              <a:rPr lang="pt-PT" sz="4600" dirty="0" err="1" smtClean="0">
                <a:solidFill>
                  <a:schemeClr val="bg1"/>
                </a:solidFill>
              </a:rPr>
              <a:t>Safety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concerns</a:t>
            </a:r>
            <a:endParaRPr lang="pt-PT" sz="4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t-PT" sz="46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sz="4600" dirty="0" smtClean="0">
                <a:solidFill>
                  <a:schemeClr val="bg1"/>
                </a:solidFill>
              </a:rPr>
              <a:t>          </a:t>
            </a:r>
          </a:p>
          <a:p>
            <a:pPr>
              <a:buNone/>
            </a:pPr>
            <a:r>
              <a:rPr lang="pt-PT" sz="4600" dirty="0" smtClean="0">
                <a:solidFill>
                  <a:schemeClr val="bg1"/>
                </a:solidFill>
              </a:rPr>
              <a:t>  </a:t>
            </a:r>
            <a:r>
              <a:rPr lang="pt-PT" sz="4600" dirty="0" err="1" smtClean="0">
                <a:solidFill>
                  <a:schemeClr val="bg1"/>
                </a:solidFill>
              </a:rPr>
              <a:t>Problems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concerning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daily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life</a:t>
            </a:r>
            <a:r>
              <a:rPr lang="pt-PT" sz="4600" dirty="0" smtClean="0">
                <a:solidFill>
                  <a:schemeClr val="bg1"/>
                </a:solidFill>
              </a:rPr>
              <a:t> </a:t>
            </a:r>
            <a:r>
              <a:rPr lang="pt-PT" sz="4600" dirty="0" err="1" smtClean="0">
                <a:solidFill>
                  <a:schemeClr val="bg1"/>
                </a:solidFill>
              </a:rPr>
              <a:t>activities</a:t>
            </a:r>
            <a:endParaRPr lang="pt-PT" sz="4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t-PT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dirty="0" smtClean="0">
                <a:solidFill>
                  <a:schemeClr val="bg1"/>
                </a:solidFill>
              </a:rPr>
              <a:t>                           </a:t>
            </a:r>
          </a:p>
          <a:p>
            <a:pPr>
              <a:buNone/>
            </a:pPr>
            <a:endParaRPr lang="pt-PT" dirty="0">
              <a:solidFill>
                <a:schemeClr val="bg1"/>
              </a:solidFill>
            </a:endParaRPr>
          </a:p>
          <a:p>
            <a:pPr>
              <a:buNone/>
            </a:pPr>
            <a:endParaRPr lang="pt-PT" dirty="0" smtClean="0">
              <a:solidFill>
                <a:schemeClr val="bg1"/>
              </a:solidFill>
            </a:endParaRPr>
          </a:p>
        </p:txBody>
      </p:sp>
      <p:sp>
        <p:nvSpPr>
          <p:cNvPr id="8" name="Seta para baixo 7"/>
          <p:cNvSpPr/>
          <p:nvPr/>
        </p:nvSpPr>
        <p:spPr>
          <a:xfrm>
            <a:off x="3779912" y="2132856"/>
            <a:ext cx="93610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Seta para baixo 8"/>
          <p:cNvSpPr/>
          <p:nvPr/>
        </p:nvSpPr>
        <p:spPr>
          <a:xfrm>
            <a:off x="3707904" y="3645024"/>
            <a:ext cx="108012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Causes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3600" dirty="0" err="1" smtClean="0">
                <a:solidFill>
                  <a:schemeClr val="bg1"/>
                </a:solidFill>
              </a:rPr>
              <a:t>Very</a:t>
            </a:r>
            <a:r>
              <a:rPr lang="pt-PT" sz="3600" dirty="0" smtClean="0">
                <a:solidFill>
                  <a:schemeClr val="bg1"/>
                </a:solidFill>
              </a:rPr>
              <a:t> </a:t>
            </a:r>
            <a:r>
              <a:rPr lang="pt-PT" sz="3600" dirty="0" err="1" smtClean="0">
                <a:solidFill>
                  <a:schemeClr val="bg1"/>
                </a:solidFill>
              </a:rPr>
              <a:t>steep</a:t>
            </a:r>
            <a:r>
              <a:rPr lang="pt-PT" sz="3600" dirty="0" smtClean="0">
                <a:solidFill>
                  <a:schemeClr val="bg1"/>
                </a:solidFill>
              </a:rPr>
              <a:t> streets </a:t>
            </a:r>
            <a:r>
              <a:rPr lang="pt-PT" sz="3600" dirty="0" err="1" smtClean="0">
                <a:solidFill>
                  <a:schemeClr val="bg1"/>
                </a:solidFill>
              </a:rPr>
              <a:t>and</a:t>
            </a:r>
            <a:r>
              <a:rPr lang="pt-PT" sz="3600" dirty="0" smtClean="0">
                <a:solidFill>
                  <a:schemeClr val="bg1"/>
                </a:solidFill>
              </a:rPr>
              <a:t> </a:t>
            </a:r>
            <a:r>
              <a:rPr lang="pt-PT" sz="3600" dirty="0" err="1" smtClean="0">
                <a:solidFill>
                  <a:schemeClr val="bg1"/>
                </a:solidFill>
              </a:rPr>
              <a:t>alleys</a:t>
            </a:r>
            <a:endParaRPr lang="pt-PT" sz="3600" dirty="0" smtClean="0">
              <a:solidFill>
                <a:schemeClr val="bg1"/>
              </a:solidFill>
            </a:endParaRPr>
          </a:p>
          <a:p>
            <a:endParaRPr lang="pt-PT" sz="3600" dirty="0" smtClean="0">
              <a:solidFill>
                <a:schemeClr val="bg1"/>
              </a:solidFill>
            </a:endParaRPr>
          </a:p>
          <a:p>
            <a:r>
              <a:rPr lang="pt-PT" sz="3600" dirty="0" err="1" smtClean="0">
                <a:solidFill>
                  <a:schemeClr val="bg1"/>
                </a:solidFill>
              </a:rPr>
              <a:t>Type</a:t>
            </a:r>
            <a:r>
              <a:rPr lang="pt-PT" sz="3600" dirty="0" smtClean="0">
                <a:solidFill>
                  <a:schemeClr val="bg1"/>
                </a:solidFill>
              </a:rPr>
              <a:t> </a:t>
            </a:r>
            <a:r>
              <a:rPr lang="pt-PT" sz="3600" dirty="0" err="1" smtClean="0">
                <a:solidFill>
                  <a:schemeClr val="bg1"/>
                </a:solidFill>
              </a:rPr>
              <a:t>of</a:t>
            </a:r>
            <a:r>
              <a:rPr lang="pt-PT" sz="3600" dirty="0" smtClean="0">
                <a:solidFill>
                  <a:schemeClr val="bg1"/>
                </a:solidFill>
              </a:rPr>
              <a:t> </a:t>
            </a:r>
            <a:r>
              <a:rPr lang="pt-PT" sz="3600" dirty="0" err="1" smtClean="0">
                <a:solidFill>
                  <a:schemeClr val="bg1"/>
                </a:solidFill>
              </a:rPr>
              <a:t>pavement</a:t>
            </a:r>
            <a:r>
              <a:rPr lang="pt-PT" sz="3600" dirty="0" smtClean="0">
                <a:solidFill>
                  <a:schemeClr val="bg1"/>
                </a:solidFill>
              </a:rPr>
              <a:t> (</a:t>
            </a:r>
            <a:r>
              <a:rPr lang="pt-PT" sz="3600" dirty="0" err="1" smtClean="0">
                <a:solidFill>
                  <a:schemeClr val="bg1"/>
                </a:solidFill>
              </a:rPr>
              <a:t>limestone</a:t>
            </a:r>
            <a:r>
              <a:rPr lang="pt-PT" sz="3600" dirty="0" smtClean="0">
                <a:solidFill>
                  <a:schemeClr val="bg1"/>
                </a:solidFill>
              </a:rPr>
              <a:t>)</a:t>
            </a:r>
          </a:p>
          <a:p>
            <a:endParaRPr lang="pt-PT" sz="3600" dirty="0" smtClean="0">
              <a:solidFill>
                <a:schemeClr val="bg1"/>
              </a:solidFill>
            </a:endParaRPr>
          </a:p>
          <a:p>
            <a:r>
              <a:rPr lang="pt-PT" sz="3600" dirty="0" err="1" smtClean="0">
                <a:solidFill>
                  <a:schemeClr val="bg1"/>
                </a:solidFill>
              </a:rPr>
              <a:t>Wet</a:t>
            </a:r>
            <a:r>
              <a:rPr lang="pt-PT" sz="3600" dirty="0" smtClean="0">
                <a:solidFill>
                  <a:schemeClr val="bg1"/>
                </a:solidFill>
              </a:rPr>
              <a:t> </a:t>
            </a:r>
            <a:r>
              <a:rPr lang="pt-PT" sz="3600" dirty="0" err="1" smtClean="0">
                <a:solidFill>
                  <a:schemeClr val="bg1"/>
                </a:solidFill>
              </a:rPr>
              <a:t>ground</a:t>
            </a:r>
            <a:endParaRPr lang="pt-PT" sz="3600" dirty="0" smtClean="0">
              <a:solidFill>
                <a:schemeClr val="bg1"/>
              </a:solidFill>
            </a:endParaRPr>
          </a:p>
        </p:txBody>
      </p:sp>
      <p:pic>
        <p:nvPicPr>
          <p:cNvPr id="18434" name="Picture 2" descr="http://1.bp.blogspot.com/_ePjIFGip98A/RqqkEwt9oXI/AAAAAAAAErY/ZZguRA9qy6s/s400/LX_Mouraria-17076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348880"/>
            <a:ext cx="2436877" cy="3962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Solution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dirty="0" smtClean="0">
                <a:solidFill>
                  <a:schemeClr val="bg1"/>
                </a:solidFill>
              </a:rPr>
              <a:t>Applying a product that increases the grip (</a:t>
            </a:r>
            <a:r>
              <a:rPr lang="en-GB" sz="3600" dirty="0" err="1" smtClean="0">
                <a:solidFill>
                  <a:schemeClr val="bg1"/>
                </a:solidFill>
              </a:rPr>
              <a:t>hidrogrip</a:t>
            </a:r>
            <a:r>
              <a:rPr lang="en-GB" sz="3600" dirty="0" smtClean="0">
                <a:solidFill>
                  <a:schemeClr val="bg1"/>
                </a:solidFill>
              </a:rPr>
              <a:t>)</a:t>
            </a:r>
          </a:p>
          <a:p>
            <a:pPr>
              <a:buNone/>
            </a:pPr>
            <a:endParaRPr lang="pt-PT" sz="3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sz="3600" dirty="0" smtClean="0">
                <a:solidFill>
                  <a:schemeClr val="bg1"/>
                </a:solidFill>
              </a:rPr>
              <a:t> </a:t>
            </a:r>
            <a:endParaRPr lang="pt-PT" sz="3600" dirty="0">
              <a:solidFill>
                <a:schemeClr val="bg1"/>
              </a:solidFill>
            </a:endParaRPr>
          </a:p>
          <a:p>
            <a:endParaRPr lang="pt-PT" sz="3600" dirty="0" smtClean="0">
              <a:solidFill>
                <a:schemeClr val="bg1"/>
              </a:solidFill>
            </a:endParaRPr>
          </a:p>
        </p:txBody>
      </p:sp>
      <p:pic>
        <p:nvPicPr>
          <p:cNvPr id="17410" name="Picture 2" descr="http://www.hidroreport.pt/images/stories/hidrogrip/hidrog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08920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Problems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>
                <a:solidFill>
                  <a:schemeClr val="bg1"/>
                </a:solidFill>
              </a:rPr>
              <a:t>W</a:t>
            </a:r>
            <a:r>
              <a:rPr lang="pt-PT" dirty="0" err="1" smtClean="0">
                <a:solidFill>
                  <a:schemeClr val="bg1"/>
                </a:solidFill>
              </a:rPr>
              <a:t>ith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>
                <a:solidFill>
                  <a:schemeClr val="bg1"/>
                </a:solidFill>
              </a:rPr>
              <a:t>T</a:t>
            </a:r>
            <a:r>
              <a:rPr lang="pt-PT" dirty="0" err="1" smtClean="0">
                <a:solidFill>
                  <a:schemeClr val="bg1"/>
                </a:solidFill>
              </a:rPr>
              <a:t>he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>
                <a:solidFill>
                  <a:schemeClr val="bg1"/>
                </a:solidFill>
              </a:rPr>
              <a:t>P</a:t>
            </a:r>
            <a:r>
              <a:rPr lang="pt-PT" dirty="0" err="1" smtClean="0">
                <a:solidFill>
                  <a:schemeClr val="bg1"/>
                </a:solidFill>
              </a:rPr>
              <a:t>roduct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Peril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of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damaging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the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pavement</a:t>
            </a:r>
            <a:endParaRPr lang="pt-PT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t-PT" dirty="0">
              <a:solidFill>
                <a:schemeClr val="bg1"/>
              </a:solidFill>
            </a:endParaRPr>
          </a:p>
          <a:p>
            <a:r>
              <a:rPr lang="pt-PT" dirty="0" err="1" smtClean="0">
                <a:solidFill>
                  <a:schemeClr val="bg1"/>
                </a:solidFill>
              </a:rPr>
              <a:t>Durability</a:t>
            </a:r>
            <a:r>
              <a:rPr lang="pt-PT" dirty="0">
                <a:solidFill>
                  <a:schemeClr val="bg1"/>
                </a:solidFill>
              </a:rPr>
              <a:t>:</a:t>
            </a:r>
            <a:r>
              <a:rPr lang="pt-PT" dirty="0" smtClean="0">
                <a:solidFill>
                  <a:schemeClr val="bg1"/>
                </a:solidFill>
              </a:rPr>
              <a:t> 1 </a:t>
            </a:r>
            <a:r>
              <a:rPr lang="pt-PT" dirty="0" err="1" smtClean="0">
                <a:solidFill>
                  <a:schemeClr val="bg1"/>
                </a:solidFill>
              </a:rPr>
              <a:t>year</a:t>
            </a:r>
            <a:endParaRPr lang="pt-PT" dirty="0">
              <a:solidFill>
                <a:schemeClr val="bg1"/>
              </a:solidFill>
            </a:endParaRPr>
          </a:p>
          <a:p>
            <a:endParaRPr lang="pt-PT" dirty="0" smtClean="0">
              <a:solidFill>
                <a:schemeClr val="bg1"/>
              </a:solidFill>
            </a:endParaRPr>
          </a:p>
          <a:p>
            <a:endParaRPr lang="pt-PT" dirty="0">
              <a:solidFill>
                <a:schemeClr val="bg1"/>
              </a:solidFill>
            </a:endParaRPr>
          </a:p>
          <a:p>
            <a:r>
              <a:rPr lang="pt-PT" dirty="0" smtClean="0">
                <a:solidFill>
                  <a:schemeClr val="bg1"/>
                </a:solidFill>
              </a:rPr>
              <a:t>    </a:t>
            </a:r>
            <a:r>
              <a:rPr lang="pt-PT" dirty="0" err="1" smtClean="0">
                <a:solidFill>
                  <a:schemeClr val="bg1"/>
                </a:solidFill>
              </a:rPr>
              <a:t>Expensive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5" name="Seta para baixo 4"/>
          <p:cNvSpPr/>
          <p:nvPr/>
        </p:nvSpPr>
        <p:spPr>
          <a:xfrm>
            <a:off x="1619672" y="3501008"/>
            <a:ext cx="93610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Applying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the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Product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Stripes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each</a:t>
            </a:r>
            <a:r>
              <a:rPr lang="pt-PT" dirty="0" smtClean="0">
                <a:solidFill>
                  <a:schemeClr val="bg1"/>
                </a:solidFill>
              </a:rPr>
              <a:t> 20 cm (</a:t>
            </a:r>
            <a:r>
              <a:rPr lang="pt-PT" dirty="0" err="1" smtClean="0">
                <a:solidFill>
                  <a:schemeClr val="bg1"/>
                </a:solidFill>
              </a:rPr>
              <a:t>very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steep</a:t>
            </a:r>
            <a:r>
              <a:rPr lang="pt-PT" dirty="0" smtClean="0">
                <a:solidFill>
                  <a:schemeClr val="bg1"/>
                </a:solidFill>
              </a:rPr>
              <a:t>) </a:t>
            </a:r>
            <a:r>
              <a:rPr lang="pt-PT" dirty="0" err="1" smtClean="0">
                <a:solidFill>
                  <a:schemeClr val="bg1"/>
                </a:solidFill>
              </a:rPr>
              <a:t>or</a:t>
            </a:r>
            <a:r>
              <a:rPr lang="pt-PT" dirty="0" smtClean="0">
                <a:solidFill>
                  <a:schemeClr val="bg1"/>
                </a:solidFill>
              </a:rPr>
              <a:t> 30 cm (</a:t>
            </a:r>
            <a:r>
              <a:rPr lang="pt-PT" dirty="0" err="1" smtClean="0">
                <a:solidFill>
                  <a:schemeClr val="bg1"/>
                </a:solidFill>
              </a:rPr>
              <a:t>less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steep</a:t>
            </a:r>
            <a:r>
              <a:rPr lang="pt-PT" dirty="0" smtClean="0">
                <a:solidFill>
                  <a:schemeClr val="bg1"/>
                </a:solidFill>
              </a:rPr>
              <a:t>) </a:t>
            </a:r>
            <a:r>
              <a:rPr lang="pt-PT" dirty="0" err="1" smtClean="0">
                <a:solidFill>
                  <a:schemeClr val="bg1"/>
                </a:solidFill>
              </a:rPr>
              <a:t>with</a:t>
            </a:r>
            <a:r>
              <a:rPr lang="pt-PT" dirty="0" smtClean="0">
                <a:solidFill>
                  <a:schemeClr val="bg1"/>
                </a:solidFill>
              </a:rPr>
              <a:t> 5 cm </a:t>
            </a:r>
            <a:r>
              <a:rPr lang="pt-PT" dirty="0" err="1" smtClean="0">
                <a:solidFill>
                  <a:schemeClr val="bg1"/>
                </a:solidFill>
              </a:rPr>
              <a:t>of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thickness</a:t>
            </a:r>
            <a:endParaRPr lang="pt-PT" dirty="0" smtClean="0">
              <a:solidFill>
                <a:schemeClr val="bg1"/>
              </a:solidFill>
            </a:endParaRPr>
          </a:p>
          <a:p>
            <a:r>
              <a:rPr lang="pt-PT" dirty="0" smtClean="0">
                <a:solidFill>
                  <a:schemeClr val="bg1"/>
                </a:solidFill>
              </a:rPr>
              <a:t>More </a:t>
            </a:r>
            <a:r>
              <a:rPr lang="pt-PT" dirty="0" err="1" smtClean="0">
                <a:solidFill>
                  <a:schemeClr val="bg1"/>
                </a:solidFill>
              </a:rPr>
              <a:t>diluted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solution</a:t>
            </a:r>
            <a:endParaRPr lang="pt-PT" dirty="0">
              <a:solidFill>
                <a:schemeClr val="bg1"/>
              </a:solidFill>
            </a:endParaRPr>
          </a:p>
          <a:p>
            <a:endParaRPr lang="pt-PT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dirty="0">
                <a:solidFill>
                  <a:schemeClr val="bg1"/>
                </a:solidFill>
              </a:rPr>
              <a:t> </a:t>
            </a:r>
            <a:r>
              <a:rPr lang="pt-PT" dirty="0" smtClean="0">
                <a:solidFill>
                  <a:schemeClr val="bg1"/>
                </a:solidFill>
              </a:rPr>
              <a:t>                  </a:t>
            </a:r>
          </a:p>
          <a:p>
            <a:pPr>
              <a:buNone/>
            </a:pPr>
            <a:r>
              <a:rPr lang="pt-PT" dirty="0">
                <a:solidFill>
                  <a:schemeClr val="bg1"/>
                </a:solidFill>
              </a:rPr>
              <a:t> </a:t>
            </a:r>
            <a:r>
              <a:rPr lang="pt-PT" dirty="0" smtClean="0">
                <a:solidFill>
                  <a:schemeClr val="bg1"/>
                </a:solidFill>
              </a:rPr>
              <a:t>                     </a:t>
            </a:r>
            <a:r>
              <a:rPr lang="pt-PT" dirty="0" err="1" smtClean="0">
                <a:solidFill>
                  <a:schemeClr val="bg1"/>
                </a:solidFill>
              </a:rPr>
              <a:t>Less</a:t>
            </a:r>
            <a:r>
              <a:rPr lang="pt-PT" dirty="0" smtClean="0">
                <a:solidFill>
                  <a:schemeClr val="bg1"/>
                </a:solidFill>
              </a:rPr>
              <a:t>                  </a:t>
            </a:r>
            <a:r>
              <a:rPr lang="pt-PT" dirty="0" err="1" smtClean="0">
                <a:solidFill>
                  <a:schemeClr val="bg1"/>
                </a:solidFill>
              </a:rPr>
              <a:t>Still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very</a:t>
            </a:r>
            <a:endParaRPr lang="pt-PT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t-PT" dirty="0">
                <a:solidFill>
                  <a:schemeClr val="bg1"/>
                </a:solidFill>
              </a:rPr>
              <a:t> </a:t>
            </a:r>
            <a:r>
              <a:rPr lang="pt-PT" dirty="0" smtClean="0">
                <a:solidFill>
                  <a:schemeClr val="bg1"/>
                </a:solidFill>
              </a:rPr>
              <a:t>                </a:t>
            </a:r>
            <a:r>
              <a:rPr lang="pt-PT" dirty="0" err="1" smtClean="0">
                <a:solidFill>
                  <a:schemeClr val="bg1"/>
                </a:solidFill>
              </a:rPr>
              <a:t>expensive</a:t>
            </a:r>
            <a:r>
              <a:rPr lang="pt-PT" dirty="0" smtClean="0">
                <a:solidFill>
                  <a:schemeClr val="bg1"/>
                </a:solidFill>
              </a:rPr>
              <a:t>            </a:t>
            </a:r>
            <a:r>
              <a:rPr lang="pt-PT" dirty="0" err="1" smtClean="0">
                <a:solidFill>
                  <a:schemeClr val="bg1"/>
                </a:solidFill>
              </a:rPr>
              <a:t>effective</a:t>
            </a:r>
            <a:endParaRPr lang="pt-PT" dirty="0">
              <a:solidFill>
                <a:schemeClr val="bg1"/>
              </a:solidFill>
            </a:endParaRPr>
          </a:p>
          <a:p>
            <a:endParaRPr lang="pt-PT" dirty="0" smtClean="0">
              <a:solidFill>
                <a:schemeClr val="bg1"/>
              </a:solidFill>
            </a:endParaRPr>
          </a:p>
        </p:txBody>
      </p:sp>
      <p:cxnSp>
        <p:nvCxnSpPr>
          <p:cNvPr id="5" name="Conexão recta unidireccional 4"/>
          <p:cNvCxnSpPr/>
          <p:nvPr/>
        </p:nvCxnSpPr>
        <p:spPr>
          <a:xfrm>
            <a:off x="4572000" y="3573016"/>
            <a:ext cx="93610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xão recta unidireccional 6"/>
          <p:cNvCxnSpPr/>
          <p:nvPr/>
        </p:nvCxnSpPr>
        <p:spPr>
          <a:xfrm flipH="1">
            <a:off x="2843808" y="3501008"/>
            <a:ext cx="79208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Comparison</a:t>
            </a:r>
            <a:endParaRPr lang="pt-PT" dirty="0">
              <a:solidFill>
                <a:schemeClr val="bg1"/>
              </a:solidFill>
            </a:endParaRPr>
          </a:p>
        </p:txBody>
      </p:sp>
      <p:pic>
        <p:nvPicPr>
          <p:cNvPr id="6" name="Marcador de Posição de Conteúdo 5" descr="editedprtscrnp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695" b="-5469"/>
          <a:stretch>
            <a:fillRect/>
          </a:stretch>
        </p:blipFill>
        <p:spPr>
          <a:xfrm>
            <a:off x="395536" y="2132856"/>
            <a:ext cx="817240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Comparison</a:t>
            </a:r>
            <a:endParaRPr lang="pt-PT" dirty="0">
              <a:solidFill>
                <a:schemeClr val="bg1"/>
              </a:solidFill>
            </a:endParaRPr>
          </a:p>
        </p:txBody>
      </p:sp>
      <p:pic>
        <p:nvPicPr>
          <p:cNvPr id="4" name="Marcador de Posição de Conteúdo 3" descr="every5cmxc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01" r="1001" b="1725"/>
          <a:stretch>
            <a:fillRect/>
          </a:stretch>
        </p:blipFill>
        <p:spPr>
          <a:xfrm>
            <a:off x="467544" y="2132856"/>
            <a:ext cx="8064896" cy="3508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>
                <a:solidFill>
                  <a:schemeClr val="bg1"/>
                </a:solidFill>
              </a:rPr>
              <a:t>Comparing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the</a:t>
            </a:r>
            <a:r>
              <a:rPr lang="pt-PT" dirty="0" smtClean="0">
                <a:solidFill>
                  <a:schemeClr val="bg1"/>
                </a:solidFill>
              </a:rPr>
              <a:t> </a:t>
            </a:r>
            <a:r>
              <a:rPr lang="pt-PT" dirty="0" err="1" smtClean="0">
                <a:solidFill>
                  <a:schemeClr val="bg1"/>
                </a:solidFill>
              </a:rPr>
              <a:t>costs</a:t>
            </a:r>
            <a:endParaRPr lang="pt-PT" dirty="0">
              <a:solidFill>
                <a:schemeClr val="bg1"/>
              </a:solidFill>
            </a:endParaRP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395536" y="2636912"/>
          <a:ext cx="8435280" cy="27363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08820"/>
                <a:gridCol w="2108820"/>
                <a:gridCol w="2108820"/>
                <a:gridCol w="2108820"/>
              </a:tblGrid>
              <a:tr h="1368152"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Object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of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analysis</a:t>
                      </a:r>
                      <a:r>
                        <a:rPr lang="pt-PT" baseline="0" dirty="0" smtClean="0"/>
                        <a:t>:</a:t>
                      </a:r>
                      <a:endParaRPr lang="pt-P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Before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the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project</a:t>
                      </a:r>
                      <a:r>
                        <a:rPr lang="pt-PT" baseline="0" dirty="0" smtClean="0"/>
                        <a:t>:</a:t>
                      </a:r>
                      <a:endParaRPr lang="pt-P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After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the</a:t>
                      </a:r>
                      <a:r>
                        <a:rPr lang="pt-PT" baseline="0" dirty="0" smtClean="0"/>
                        <a:t> </a:t>
                      </a:r>
                      <a:r>
                        <a:rPr lang="pt-PT" baseline="0" dirty="0" err="1" smtClean="0"/>
                        <a:t>project</a:t>
                      </a:r>
                      <a:r>
                        <a:rPr lang="pt-PT" baseline="0" dirty="0" smtClean="0"/>
                        <a:t>:</a:t>
                      </a:r>
                      <a:endParaRPr lang="pt-P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Comparison</a:t>
                      </a:r>
                      <a:r>
                        <a:rPr lang="pt-PT" dirty="0" smtClean="0"/>
                        <a:t>:</a:t>
                      </a:r>
                      <a:endParaRPr lang="pt-PT" b="0" dirty="0"/>
                    </a:p>
                  </a:txBody>
                  <a:tcPr/>
                </a:tc>
              </a:tr>
              <a:tr h="1368152"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Expenses</a:t>
                      </a:r>
                      <a:r>
                        <a:rPr lang="pt-PT" dirty="0" smtClean="0"/>
                        <a:t> (4euros/</a:t>
                      </a:r>
                      <a:r>
                        <a:rPr lang="pt-PT" dirty="0" err="1" smtClean="0"/>
                        <a:t>square</a:t>
                      </a:r>
                      <a:r>
                        <a:rPr lang="pt-PT" baseline="0" dirty="0" smtClean="0"/>
                        <a:t> meter</a:t>
                      </a:r>
                      <a:endParaRPr lang="pt-PT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~200 euros</a:t>
                      </a:r>
                      <a:endParaRPr lang="pt-P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~40</a:t>
                      </a:r>
                      <a:r>
                        <a:rPr lang="pt-PT" baseline="0" dirty="0" smtClean="0"/>
                        <a:t> euros</a:t>
                      </a:r>
                      <a:endParaRPr lang="pt-PT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1/5th </a:t>
                      </a:r>
                      <a:r>
                        <a:rPr lang="pt-PT" dirty="0" err="1" smtClean="0"/>
                        <a:t>of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the</a:t>
                      </a:r>
                      <a:r>
                        <a:rPr lang="pt-PT" dirty="0" smtClean="0"/>
                        <a:t> </a:t>
                      </a:r>
                      <a:r>
                        <a:rPr lang="pt-PT" dirty="0" err="1" smtClean="0"/>
                        <a:t>expenses</a:t>
                      </a:r>
                      <a:r>
                        <a:rPr lang="pt-PT" dirty="0" smtClean="0"/>
                        <a:t>!</a:t>
                      </a:r>
                      <a:endParaRPr lang="pt-PT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539552" y="184482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 smtClean="0">
                <a:solidFill>
                  <a:schemeClr val="bg1"/>
                </a:solidFill>
              </a:rPr>
              <a:t>Predictions</a:t>
            </a:r>
            <a:r>
              <a:rPr lang="pt-PT" dirty="0" smtClean="0">
                <a:solidFill>
                  <a:schemeClr val="bg1"/>
                </a:solidFill>
              </a:rPr>
              <a:t> for a 50 meter street (Ex: Rua da Mesquita)</a:t>
            </a:r>
            <a:endParaRPr lang="pt-PT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141</Words>
  <Application>Microsoft Office PowerPoint</Application>
  <PresentationFormat>Apresentação no Ecrã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Anti-Slippery Mouraria</vt:lpstr>
      <vt:lpstr>Problem</vt:lpstr>
      <vt:lpstr>Causes</vt:lpstr>
      <vt:lpstr>Solution</vt:lpstr>
      <vt:lpstr>Problems With The Product</vt:lpstr>
      <vt:lpstr>Applying the Product</vt:lpstr>
      <vt:lpstr>Comparison</vt:lpstr>
      <vt:lpstr>Comparison</vt:lpstr>
      <vt:lpstr>Comparing the costs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Anti-Slippery Mouraria</dc:title>
  <dc:creator>hp</dc:creator>
  <cp:lastModifiedBy>Francisco</cp:lastModifiedBy>
  <cp:revision>27</cp:revision>
  <dcterms:created xsi:type="dcterms:W3CDTF">2012-12-01T15:29:39Z</dcterms:created>
  <dcterms:modified xsi:type="dcterms:W3CDTF">2012-12-09T23:37:57Z</dcterms:modified>
</cp:coreProperties>
</file>